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60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3619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199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44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31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89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30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73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85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756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63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2A2DF-8FC1-4512-B3BE-F4A1536B555B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79915-63EB-4668-95E5-ED3A1C51DB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41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955876" cy="3599266"/>
          </a:xfrm>
        </p:spPr>
        <p:txBody>
          <a:bodyPr>
            <a:normAutofit/>
          </a:bodyPr>
          <a:lstStyle/>
          <a:p>
            <a:r>
              <a:rPr lang="tr-TR" sz="3600" dirty="0"/>
              <a:t> "Köpeklerde </a:t>
            </a:r>
            <a:r>
              <a:rPr lang="tr-TR" sz="3600" dirty="0" err="1"/>
              <a:t>Postoperatif</a:t>
            </a:r>
            <a:r>
              <a:rPr lang="tr-TR" sz="3600" dirty="0"/>
              <a:t> Ağrının Değerlendirilmesinde </a:t>
            </a:r>
            <a:r>
              <a:rPr lang="tr-TR" sz="3600" dirty="0" err="1"/>
              <a:t>Meloksikam</a:t>
            </a:r>
            <a:r>
              <a:rPr lang="tr-TR" sz="3600" dirty="0"/>
              <a:t> ve </a:t>
            </a:r>
            <a:r>
              <a:rPr lang="tr-TR" sz="3600" dirty="0" err="1"/>
              <a:t>Tramadol'ün</a:t>
            </a:r>
            <a:r>
              <a:rPr lang="tr-TR" sz="3600" dirty="0"/>
              <a:t> Karşılaştırılması: </a:t>
            </a:r>
            <a:r>
              <a:rPr lang="tr-TR" sz="3600" dirty="0" err="1"/>
              <a:t>Randomize</a:t>
            </a:r>
            <a:r>
              <a:rPr lang="tr-TR" sz="3600" dirty="0"/>
              <a:t>, Kontrollü Bir Çalışma"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78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72302"/>
          </a:xfrm>
        </p:spPr>
        <p:txBody>
          <a:bodyPr/>
          <a:lstStyle/>
          <a:p>
            <a:pPr algn="ctr"/>
            <a:r>
              <a:rPr lang="tr-TR" sz="5400" dirty="0"/>
              <a:t>Çalışmanın RKC Açısından Analizi (Neden Bu Bir </a:t>
            </a:r>
            <a:r>
              <a:rPr lang="tr-TR" sz="5400" dirty="0" err="1"/>
              <a:t>Randomize</a:t>
            </a:r>
            <a:r>
              <a:rPr lang="tr-TR" sz="5400" dirty="0"/>
              <a:t> Kontrollü Çalışma?)</a:t>
            </a:r>
          </a:p>
          <a:p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581890" y="4522124"/>
            <a:ext cx="10698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Bir çalışmanın RKC olabilmesi için gereken kriterler ve bu makalede nasıl uygulandığı: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007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smtClean="0"/>
              <a:t>Amaç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Köpeklerde ortopedik cerrahi (örneğin çapraz bağ ameliyatı) sonrası ortaya çıkan ağrıyı dindirmek için iki farklı analjeziğin (ağrı kesici) etkinliğini ve güvenilirliğini karşılaştırmak.</a:t>
            </a:r>
          </a:p>
        </p:txBody>
      </p:sp>
    </p:spTree>
    <p:extLst>
      <p:ext uri="{BB962C8B-B14F-4D97-AF65-F5344CB8AC3E}">
        <p14:creationId xmlns:p14="http://schemas.microsoft.com/office/powerpoint/2010/main" val="26916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</a:t>
            </a:r>
            <a:r>
              <a:rPr lang="tr-TR" b="1" dirty="0" err="1"/>
              <a:t>Randomizasyon</a:t>
            </a:r>
            <a:r>
              <a:rPr lang="tr-TR" b="1" dirty="0"/>
              <a:t> (</a:t>
            </a:r>
            <a:r>
              <a:rPr lang="tr-TR" b="1" dirty="0" err="1"/>
              <a:t>Rastgeleleştirme</a:t>
            </a:r>
            <a:r>
              <a:rPr lang="tr-TR" b="1" dirty="0" smtClean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/>
              <a:t>Nasıl Yapılmış?</a:t>
            </a:r>
            <a:r>
              <a:rPr lang="tr-TR" dirty="0"/>
              <a:t> Çalışmaya alınan ve aynı ameliyatı olan köpekler, tamamen şansa bağlı olarak (örneğin, bilgisayar yardımıyla rastgele sayı üreterek) iki gruba ayrılmıştır:</a:t>
            </a:r>
          </a:p>
          <a:p>
            <a:pPr lvl="1"/>
            <a:r>
              <a:rPr lang="tr-TR" b="1" dirty="0"/>
              <a:t>Grup M:</a:t>
            </a:r>
            <a:r>
              <a:rPr lang="tr-TR" dirty="0"/>
              <a:t> Ameliyattan sonra </a:t>
            </a:r>
            <a:r>
              <a:rPr lang="tr-TR" b="1" dirty="0" err="1"/>
              <a:t>Meloksikam</a:t>
            </a:r>
            <a:r>
              <a:rPr lang="tr-TR" dirty="0"/>
              <a:t> (</a:t>
            </a:r>
            <a:r>
              <a:rPr lang="tr-TR" dirty="0" err="1"/>
              <a:t>steroid</a:t>
            </a:r>
            <a:r>
              <a:rPr lang="tr-TR" dirty="0"/>
              <a:t> olmayan anti-</a:t>
            </a:r>
            <a:r>
              <a:rPr lang="tr-TR" dirty="0" err="1"/>
              <a:t>inflamatuar</a:t>
            </a:r>
            <a:r>
              <a:rPr lang="tr-TR" dirty="0"/>
              <a:t> bir ilaç) verilen grup.</a:t>
            </a:r>
          </a:p>
          <a:p>
            <a:pPr lvl="1"/>
            <a:r>
              <a:rPr lang="tr-TR" b="1" dirty="0"/>
              <a:t>Grup T:</a:t>
            </a:r>
            <a:r>
              <a:rPr lang="tr-TR" dirty="0"/>
              <a:t> Ameliyattan sonra </a:t>
            </a:r>
            <a:r>
              <a:rPr lang="tr-TR" b="1" dirty="0" err="1"/>
              <a:t>Tramadol</a:t>
            </a:r>
            <a:r>
              <a:rPr lang="tr-TR" dirty="0"/>
              <a:t> (sentetik bir </a:t>
            </a:r>
            <a:r>
              <a:rPr lang="tr-TR" dirty="0" err="1"/>
              <a:t>opioid</a:t>
            </a:r>
            <a:r>
              <a:rPr lang="tr-TR" dirty="0"/>
              <a:t>) verilen grup.</a:t>
            </a:r>
          </a:p>
          <a:p>
            <a:pPr lvl="0"/>
            <a:r>
              <a:rPr lang="tr-TR" b="1" dirty="0"/>
              <a:t>Neden Önemli?</a:t>
            </a:r>
            <a:r>
              <a:rPr lang="tr-TR" dirty="0"/>
              <a:t> Bu sayede, yaş, ırk, cinsiyet, ağrı eşiği gibi faktörler her iki gruba da eşit ve tarafsız bir şekilde dağıtılmış, böylece gruplar arasında yapılacak karşılaştırmanın güvenilirliği artırılmıştır.</a:t>
            </a:r>
          </a:p>
        </p:txBody>
      </p:sp>
    </p:spTree>
    <p:extLst>
      <p:ext uri="{BB962C8B-B14F-4D97-AF65-F5344CB8AC3E}">
        <p14:creationId xmlns:p14="http://schemas.microsoft.com/office/powerpoint/2010/main" val="352098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Kontrol Grubu: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Bu çalışma tasarımında, </a:t>
            </a:r>
            <a:r>
              <a:rPr lang="tr-TR" b="1" dirty="0"/>
              <a:t>"</a:t>
            </a:r>
            <a:r>
              <a:rPr lang="tr-TR" b="1" dirty="0" err="1"/>
              <a:t>placebo</a:t>
            </a:r>
            <a:r>
              <a:rPr lang="tr-TR" b="1" dirty="0"/>
              <a:t> (</a:t>
            </a:r>
            <a:r>
              <a:rPr lang="tr-TR" b="1" dirty="0" err="1"/>
              <a:t>plasebo</a:t>
            </a:r>
            <a:r>
              <a:rPr lang="tr-TR" b="1" dirty="0"/>
              <a:t>) kontrollü"</a:t>
            </a:r>
            <a:r>
              <a:rPr lang="tr-TR" dirty="0"/>
              <a:t> bir çalışma yerine, </a:t>
            </a:r>
            <a:r>
              <a:rPr lang="tr-TR" b="1" dirty="0"/>
              <a:t>"aktif kontrollü"</a:t>
            </a:r>
            <a:r>
              <a:rPr lang="tr-TR" dirty="0"/>
              <a:t> bir çalıma yapılmıştır. Yani, yeni bir ilacın etkisini "ilaçsız" bir grupla karşılaştırmak yerine, zaten etkinliği bilinen bir ilaçla (</a:t>
            </a:r>
            <a:r>
              <a:rPr lang="tr-TR" dirty="0" err="1"/>
              <a:t>Tramadol</a:t>
            </a:r>
            <a:r>
              <a:rPr lang="tr-TR" dirty="0"/>
              <a:t>) karşılaştırma yapılmıştır.</a:t>
            </a:r>
          </a:p>
          <a:p>
            <a:pPr lvl="0"/>
            <a:r>
              <a:rPr lang="tr-TR" dirty="0"/>
              <a:t>Bu durumda </a:t>
            </a:r>
            <a:r>
              <a:rPr lang="tr-TR" b="1" dirty="0"/>
              <a:t>Grup T (</a:t>
            </a:r>
            <a:r>
              <a:rPr lang="tr-TR" b="1" dirty="0" err="1"/>
              <a:t>Tramadol</a:t>
            </a:r>
            <a:r>
              <a:rPr lang="tr-TR" b="1" dirty="0"/>
              <a:t> grubu)</a:t>
            </a:r>
            <a:r>
              <a:rPr lang="tr-TR" dirty="0"/>
              <a:t>, </a:t>
            </a:r>
            <a:r>
              <a:rPr lang="tr-TR" b="1" dirty="0"/>
              <a:t>Grup M (</a:t>
            </a:r>
            <a:r>
              <a:rPr lang="tr-TR" b="1" dirty="0" err="1"/>
              <a:t>Meloksikam</a:t>
            </a:r>
            <a:r>
              <a:rPr lang="tr-TR" b="1" dirty="0"/>
              <a:t> grubu)</a:t>
            </a:r>
            <a:r>
              <a:rPr lang="tr-TR" dirty="0"/>
              <a:t> için bir "aktif kontrol grubu" işlevi görmektedir. Bu da etik açıdan daha uygun bir yöntemdir çünkü hastalar ağrı kesici tedavisinden mahrum bırakılmamıştır.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692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4. </a:t>
            </a:r>
            <a:r>
              <a:rPr lang="tr-TR" b="1" dirty="0" err="1"/>
              <a:t>Körleme</a:t>
            </a:r>
            <a:r>
              <a:rPr lang="tr-TR" b="1" dirty="0"/>
              <a:t> (</a:t>
            </a:r>
            <a:r>
              <a:rPr lang="tr-TR" b="1" dirty="0" err="1"/>
              <a:t>Blinding</a:t>
            </a:r>
            <a:r>
              <a:rPr lang="tr-TR" b="1" dirty="0"/>
              <a:t>):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/>
              <a:t>Tek Kör Çalışma:</a:t>
            </a:r>
            <a:r>
              <a:rPr lang="tr-TR" dirty="0"/>
              <a:t> Çalışmada, ağrı </a:t>
            </a:r>
            <a:r>
              <a:rPr lang="tr-TR" dirty="0" err="1"/>
              <a:t>skorlamasını</a:t>
            </a:r>
            <a:r>
              <a:rPr lang="tr-TR" dirty="0"/>
              <a:t> yapan hekimlerin (değerlendiricilerin) hangi köpeğe hangi ilacın verildiğini bilmemesi sağlanmıştır. Bu, değerlendirmelerdeki önyargıyı (</a:t>
            </a:r>
            <a:r>
              <a:rPr lang="tr-TR" dirty="0" err="1"/>
              <a:t>bias</a:t>
            </a:r>
            <a:r>
              <a:rPr lang="tr-TR" dirty="0"/>
              <a:t>) ortadan kaldırmak için çok önemlidir.</a:t>
            </a:r>
          </a:p>
          <a:p>
            <a:pPr lvl="0"/>
            <a:r>
              <a:rPr lang="tr-TR" b="1" dirty="0"/>
              <a:t>Çift Kör Çalışma:</a:t>
            </a:r>
            <a:r>
              <a:rPr lang="tr-TR" dirty="0"/>
              <a:t> İdeal olan, hem değerlendiricilerin hem de hasta sahiplerinin hangi grubun hangi ilacı aldığını bilmemesidir. Bu çalışmada da büyük olasılıkla bu yöntem uygulanmıştır.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712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5. Sonuç Ölçütleri (</a:t>
            </a:r>
            <a:r>
              <a:rPr lang="tr-TR" b="1" dirty="0" err="1"/>
              <a:t>Endpoint</a:t>
            </a:r>
            <a:r>
              <a:rPr lang="tr-TR" b="1" dirty="0"/>
              <a:t>):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Çalışmanın sonucu, </a:t>
            </a:r>
            <a:r>
              <a:rPr lang="tr-TR" dirty="0" err="1"/>
              <a:t>subjektif</a:t>
            </a:r>
            <a:r>
              <a:rPr lang="tr-TR" dirty="0"/>
              <a:t> değil, objektif ve standardize kriterlere göre ölçülmüştür:</a:t>
            </a:r>
          </a:p>
          <a:p>
            <a:pPr lvl="0"/>
            <a:r>
              <a:rPr lang="tr-TR" b="1" dirty="0"/>
              <a:t>Klinik Ağrı Skorları:</a:t>
            </a:r>
            <a:r>
              <a:rPr lang="tr-TR" dirty="0"/>
              <a:t> Glasgow </a:t>
            </a:r>
            <a:r>
              <a:rPr lang="tr-TR" dirty="0" err="1"/>
              <a:t>composite</a:t>
            </a:r>
            <a:r>
              <a:rPr lang="tr-TR" dirty="0"/>
              <a:t> </a:t>
            </a:r>
            <a:r>
              <a:rPr lang="tr-TR" dirty="0" err="1"/>
              <a:t>measure</a:t>
            </a:r>
            <a:r>
              <a:rPr lang="tr-TR" dirty="0"/>
              <a:t> </a:t>
            </a:r>
            <a:r>
              <a:rPr lang="tr-TR" dirty="0" err="1"/>
              <a:t>pain</a:t>
            </a:r>
            <a:r>
              <a:rPr lang="tr-TR" dirty="0"/>
              <a:t> </a:t>
            </a:r>
            <a:r>
              <a:rPr lang="tr-TR" dirty="0" err="1"/>
              <a:t>scale</a:t>
            </a:r>
            <a:r>
              <a:rPr lang="tr-TR" dirty="0"/>
              <a:t> gibi valide edilmiş ağrı skalalarının kullanılması.</a:t>
            </a:r>
          </a:p>
          <a:p>
            <a:pPr lvl="0"/>
            <a:r>
              <a:rPr lang="tr-TR" b="1" dirty="0"/>
              <a:t>Fizyolojik Parametreler:</a:t>
            </a:r>
            <a:r>
              <a:rPr lang="tr-TR" dirty="0"/>
              <a:t> Kalp atım hızı, solunum sayısı vb.</a:t>
            </a:r>
          </a:p>
          <a:p>
            <a:pPr lvl="0"/>
            <a:r>
              <a:rPr lang="tr-TR" b="1" dirty="0"/>
              <a:t>Yan Etki Gözlemi:</a:t>
            </a:r>
            <a:r>
              <a:rPr lang="tr-TR" dirty="0"/>
              <a:t> İlaçlara bağlı olarak görülebilecek kusma, ishal, uyuşukluk gibi yan etkilerin kayıt altına alınması.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554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6. Bulgular ve </a:t>
            </a:r>
            <a:r>
              <a:rPr lang="tr-TR" b="1" dirty="0" smtClean="0"/>
              <a:t>Sonuç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Makalede, her iki grubun başlangıç verileri karşılaştırılarak grupların homojen olduğu gösterilir.</a:t>
            </a:r>
          </a:p>
          <a:p>
            <a:pPr lvl="0"/>
            <a:r>
              <a:rPr lang="tr-TR" dirty="0"/>
              <a:t>Ağrı skorları ve fizyolojik parametrelerdeki değişimler istatistiksel olarak analiz edilir (örneğin, </a:t>
            </a:r>
            <a:r>
              <a:rPr lang="tr-TR" dirty="0" err="1"/>
              <a:t>Student's</a:t>
            </a:r>
            <a:r>
              <a:rPr lang="tr-TR" dirty="0"/>
              <a:t> t-testi, ANOVA gibi).</a:t>
            </a:r>
          </a:p>
          <a:p>
            <a:pPr lvl="0"/>
            <a:r>
              <a:rPr lang="tr-TR" dirty="0"/>
              <a:t>Sonuç kısmında, "</a:t>
            </a:r>
            <a:r>
              <a:rPr lang="tr-TR" dirty="0" err="1"/>
              <a:t>Meloksikam'ın</a:t>
            </a:r>
            <a:r>
              <a:rPr lang="tr-TR" dirty="0"/>
              <a:t>, </a:t>
            </a:r>
            <a:r>
              <a:rPr lang="tr-TR" dirty="0" err="1"/>
              <a:t>Tramadol'e</a:t>
            </a:r>
            <a:r>
              <a:rPr lang="tr-TR" dirty="0"/>
              <a:t> kıyasla köpeklerde </a:t>
            </a:r>
            <a:r>
              <a:rPr lang="tr-TR" dirty="0" err="1"/>
              <a:t>postoperatif</a:t>
            </a:r>
            <a:r>
              <a:rPr lang="tr-TR" dirty="0"/>
              <a:t> ağrının kontrolünde daha etkili olduğu" veya "Her iki ilacın da benzer etkinliğe sahip olduğu, ancak yan etki profillerinin farklılık gösterdiği" gibi bir bulguya yer verilir.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262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184</Words>
  <Application>Microsoft Office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 "Köpeklerde Postoperatif Ağrının Değerlendirilmesinde Meloksikam ve Tramadol'ün Karşılaştırılması: Randomize, Kontrollü Bir Çalışma" </vt:lpstr>
      <vt:lpstr>PowerPoint Sunusu</vt:lpstr>
      <vt:lpstr>1. Amaç</vt:lpstr>
      <vt:lpstr>2. Randomizasyon (Rastgeleleştirme) </vt:lpstr>
      <vt:lpstr>3. Kontrol Grubu: </vt:lpstr>
      <vt:lpstr>4. Körleme (Blinding): </vt:lpstr>
      <vt:lpstr>5. Sonuç Ölçütleri (Endpoint):</vt:lpstr>
      <vt:lpstr>6. Bulgular ve Sonuç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Safa Gürcan</dc:creator>
  <cp:lastModifiedBy>Safa Gürcan</cp:lastModifiedBy>
  <cp:revision>4</cp:revision>
  <dcterms:created xsi:type="dcterms:W3CDTF">2025-10-14T07:27:33Z</dcterms:created>
  <dcterms:modified xsi:type="dcterms:W3CDTF">2025-10-14T07:38:55Z</dcterms:modified>
</cp:coreProperties>
</file>