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9" d="100"/>
          <a:sy n="99" d="100"/>
        </p:scale>
        <p:origin x="90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721DB-68F5-477A-BB89-93767D2A6D9F}" type="datetimeFigureOut">
              <a:rPr lang="tr-TR" smtClean="0"/>
              <a:t>10.11.2025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F83A0-9EFD-496C-B210-192B07B6EA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9503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721DB-68F5-477A-BB89-93767D2A6D9F}" type="datetimeFigureOut">
              <a:rPr lang="tr-TR" smtClean="0"/>
              <a:t>10.11.2025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F83A0-9EFD-496C-B210-192B07B6EA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2382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721DB-68F5-477A-BB89-93767D2A6D9F}" type="datetimeFigureOut">
              <a:rPr lang="tr-TR" smtClean="0"/>
              <a:t>10.11.2025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F83A0-9EFD-496C-B210-192B07B6EA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2250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721DB-68F5-477A-BB89-93767D2A6D9F}" type="datetimeFigureOut">
              <a:rPr lang="tr-TR" smtClean="0"/>
              <a:t>10.11.2025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F83A0-9EFD-496C-B210-192B07B6EA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1136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721DB-68F5-477A-BB89-93767D2A6D9F}" type="datetimeFigureOut">
              <a:rPr lang="tr-TR" smtClean="0"/>
              <a:t>10.11.2025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F83A0-9EFD-496C-B210-192B07B6EA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5973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721DB-68F5-477A-BB89-93767D2A6D9F}" type="datetimeFigureOut">
              <a:rPr lang="tr-TR" smtClean="0"/>
              <a:t>10.11.2025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F83A0-9EFD-496C-B210-192B07B6EA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2828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721DB-68F5-477A-BB89-93767D2A6D9F}" type="datetimeFigureOut">
              <a:rPr lang="tr-TR" smtClean="0"/>
              <a:t>10.11.2025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F83A0-9EFD-496C-B210-192B07B6EA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6030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721DB-68F5-477A-BB89-93767D2A6D9F}" type="datetimeFigureOut">
              <a:rPr lang="tr-TR" smtClean="0"/>
              <a:t>10.11.2025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F83A0-9EFD-496C-B210-192B07B6EA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2461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721DB-68F5-477A-BB89-93767D2A6D9F}" type="datetimeFigureOut">
              <a:rPr lang="tr-TR" smtClean="0"/>
              <a:t>10.11.2025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F83A0-9EFD-496C-B210-192B07B6EA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7254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721DB-68F5-477A-BB89-93767D2A6D9F}" type="datetimeFigureOut">
              <a:rPr lang="tr-TR" smtClean="0"/>
              <a:t>10.11.2025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F83A0-9EFD-496C-B210-192B07B6EA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75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721DB-68F5-477A-BB89-93767D2A6D9F}" type="datetimeFigureOut">
              <a:rPr lang="tr-TR" smtClean="0"/>
              <a:t>10.11.2025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F83A0-9EFD-496C-B210-192B07B6EA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7136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4000">
              <a:schemeClr val="accent1">
                <a:lumMod val="5000"/>
                <a:lumOff val="95000"/>
              </a:schemeClr>
            </a:gs>
            <a:gs pos="19000">
              <a:schemeClr val="accent1">
                <a:lumMod val="45000"/>
                <a:lumOff val="55000"/>
              </a:schemeClr>
            </a:gs>
            <a:gs pos="16000">
              <a:schemeClr val="accent1">
                <a:lumMod val="45000"/>
                <a:lumOff val="55000"/>
              </a:schemeClr>
            </a:gs>
            <a:gs pos="16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9721DB-68F5-477A-BB89-93767D2A6D9F}" type="datetimeFigureOut">
              <a:rPr lang="tr-TR" smtClean="0"/>
              <a:t>10.11.2025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F83A0-9EFD-496C-B210-192B07B6EA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6431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Kesitsel</a:t>
            </a:r>
            <a:r>
              <a:rPr lang="tr-TR" dirty="0" smtClean="0"/>
              <a:t> Araştırma (Cross-</a:t>
            </a:r>
            <a:r>
              <a:rPr lang="tr-TR" dirty="0" err="1" smtClean="0"/>
              <a:t>sectional</a:t>
            </a:r>
            <a:r>
              <a:rPr lang="tr-TR" dirty="0" smtClean="0"/>
              <a:t> </a:t>
            </a:r>
            <a:r>
              <a:rPr lang="tr-TR" dirty="0" err="1" smtClean="0"/>
              <a:t>Study</a:t>
            </a:r>
            <a:r>
              <a:rPr lang="tr-TR" dirty="0" smtClean="0"/>
              <a:t>)Yöntemi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021129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63385" y="190557"/>
            <a:ext cx="10515600" cy="549275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Örnek </a:t>
            </a:r>
            <a:r>
              <a:rPr lang="tr-TR" dirty="0" err="1" smtClean="0"/>
              <a:t>Kesitsel</a:t>
            </a:r>
            <a:r>
              <a:rPr lang="tr-TR" dirty="0" smtClean="0"/>
              <a:t> Araştırma Yöntemi 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2050404"/>
              </p:ext>
            </p:extLst>
          </p:nvPr>
        </p:nvGraphicFramePr>
        <p:xfrm>
          <a:off x="688571" y="1033982"/>
          <a:ext cx="10515600" cy="3108960"/>
        </p:xfrm>
        <a:graphic>
          <a:graphicData uri="http://schemas.openxmlformats.org/drawingml/2006/table">
            <a:tbl>
              <a:tblPr/>
              <a:tblGrid>
                <a:gridCol w="2103120">
                  <a:extLst>
                    <a:ext uri="{9D8B030D-6E8A-4147-A177-3AD203B41FA5}">
                      <a16:colId xmlns:a16="http://schemas.microsoft.com/office/drawing/2014/main" val="3222176999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871366006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869366711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33621710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81972878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tr-TR"/>
                        <a:t>Değişken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/>
                        <a:t>Katsayı (</a:t>
                      </a:r>
                      <a:r>
                        <a:rPr lang="el-GR"/>
                        <a:t>β)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/>
                        <a:t>OR (Odds Ratio)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/>
                        <a:t>%95 GA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/>
                        <a:t>p-değeri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768057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/>
                        <a:t>Rasyon (dengesiz)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0.89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2.43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/>
                        <a:t>1.21–4.87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/>
                        <a:t>0.013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12281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 dirty="0" err="1"/>
                        <a:t>Laktasyon</a:t>
                      </a:r>
                      <a:r>
                        <a:rPr lang="tr-TR" dirty="0"/>
                        <a:t> (erken)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/>
                        <a:t>0.77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2.16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/>
                        <a:t>1.04–4.49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/>
                        <a:t>0.038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3688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/>
                        <a:t>VKS &lt; 2.5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/>
                        <a:t>1.20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/>
                        <a:t>3.32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/>
                        <a:t>1.55–7.12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/>
                        <a:t>0.002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973167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 dirty="0"/>
                        <a:t>Süt verimi (≥35 L/gün)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0.58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1.79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/>
                        <a:t>0.92–3.49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0.084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740722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/>
                        <a:t>İşletme tipi (entansif)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0.41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/>
                        <a:t>1.51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/>
                        <a:t>0.72–3.17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/>
                        <a:t>0.272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093441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 b="1"/>
                        <a:t>Sabit (</a:t>
                      </a:r>
                      <a:r>
                        <a:rPr lang="el-GR" b="1"/>
                        <a:t>β₀)</a:t>
                      </a:r>
                      <a:endParaRPr lang="el-GR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/>
                        <a:t>-2.10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/>
                        <a:t>—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/>
                        <a:t>—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—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4148561"/>
                  </a:ext>
                </a:extLst>
              </a:tr>
            </a:tbl>
          </a:graphicData>
        </a:graphic>
      </p:graphicFrame>
      <p:sp>
        <p:nvSpPr>
          <p:cNvPr id="5" name="Metin kutusu 4"/>
          <p:cNvSpPr txBox="1"/>
          <p:nvPr/>
        </p:nvSpPr>
        <p:spPr>
          <a:xfrm>
            <a:off x="563443" y="3903345"/>
            <a:ext cx="11190316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400" b="1" dirty="0" smtClean="0"/>
          </a:p>
          <a:p>
            <a:r>
              <a:rPr lang="tr-TR" sz="2400" b="1" dirty="0" err="1" smtClean="0"/>
              <a:t>Rasyon</a:t>
            </a:r>
            <a:r>
              <a:rPr lang="tr-TR" sz="2400" b="1" dirty="0" smtClean="0"/>
              <a:t> dengesizliği</a:t>
            </a:r>
            <a:r>
              <a:rPr lang="tr-TR" sz="2400" dirty="0" smtClean="0"/>
              <a:t>, </a:t>
            </a:r>
            <a:r>
              <a:rPr lang="tr-TR" sz="2400" dirty="0" err="1" smtClean="0"/>
              <a:t>subklinik</a:t>
            </a:r>
            <a:r>
              <a:rPr lang="tr-TR" sz="2400" dirty="0" smtClean="0"/>
              <a:t> </a:t>
            </a:r>
            <a:r>
              <a:rPr lang="tr-TR" sz="2400" dirty="0" err="1" smtClean="0"/>
              <a:t>ketozis</a:t>
            </a:r>
            <a:r>
              <a:rPr lang="tr-TR" sz="2400" dirty="0" smtClean="0"/>
              <a:t> görülme olasılığını </a:t>
            </a:r>
            <a:r>
              <a:rPr lang="tr-TR" sz="2400" b="1" dirty="0" smtClean="0"/>
              <a:t>yaklaşık 2.4 kat artırmıştır (p=0.013)</a:t>
            </a:r>
            <a:r>
              <a:rPr lang="tr-TR" sz="2400" dirty="0" smtClean="0"/>
              <a:t>.</a:t>
            </a:r>
          </a:p>
          <a:p>
            <a:r>
              <a:rPr lang="tr-TR" sz="2400" b="1" dirty="0" smtClean="0"/>
              <a:t>Erken </a:t>
            </a:r>
            <a:r>
              <a:rPr lang="tr-TR" sz="2400" b="1" dirty="0" err="1" smtClean="0"/>
              <a:t>laktasyon</a:t>
            </a:r>
            <a:r>
              <a:rPr lang="tr-TR" sz="2400" b="1" dirty="0" smtClean="0"/>
              <a:t> dönemindeki</a:t>
            </a:r>
            <a:r>
              <a:rPr lang="tr-TR" sz="2400" dirty="0" smtClean="0"/>
              <a:t> ineklerde </a:t>
            </a:r>
            <a:r>
              <a:rPr lang="tr-TR" sz="2400" dirty="0" err="1" smtClean="0"/>
              <a:t>ketozis</a:t>
            </a:r>
            <a:r>
              <a:rPr lang="tr-TR" sz="2400" dirty="0" smtClean="0"/>
              <a:t> riski </a:t>
            </a:r>
            <a:r>
              <a:rPr lang="tr-TR" sz="2400" b="1" dirty="0" smtClean="0"/>
              <a:t>2 kat daha yüksek</a:t>
            </a:r>
            <a:r>
              <a:rPr lang="tr-TR" sz="2400" dirty="0" smtClean="0"/>
              <a:t> bulunmuştur.</a:t>
            </a:r>
          </a:p>
          <a:p>
            <a:r>
              <a:rPr lang="tr-TR" sz="2400" b="1" dirty="0" smtClean="0"/>
              <a:t>Düşük vücut kondisyon skoru (VKS &lt; 2.5)</a:t>
            </a:r>
            <a:r>
              <a:rPr lang="tr-TR" sz="2400" dirty="0" smtClean="0"/>
              <a:t>, </a:t>
            </a:r>
            <a:r>
              <a:rPr lang="tr-TR" sz="2400" dirty="0" err="1" smtClean="0"/>
              <a:t>ketozis</a:t>
            </a:r>
            <a:r>
              <a:rPr lang="tr-TR" sz="2400" dirty="0" smtClean="0"/>
              <a:t> riskini </a:t>
            </a:r>
            <a:r>
              <a:rPr lang="tr-TR" sz="2400" b="1" dirty="0" smtClean="0"/>
              <a:t>3.3 kat artırmıştır</a:t>
            </a:r>
            <a:r>
              <a:rPr lang="tr-TR" sz="2400" dirty="0" smtClean="0"/>
              <a:t>.</a:t>
            </a:r>
          </a:p>
          <a:p>
            <a:r>
              <a:rPr lang="tr-TR" sz="2400" dirty="0" smtClean="0"/>
              <a:t>Modelin genel uyumunun iyi olduğu ve değişkenlerin </a:t>
            </a:r>
            <a:r>
              <a:rPr lang="tr-TR" sz="2400" dirty="0" err="1" smtClean="0"/>
              <a:t>subklinik</a:t>
            </a:r>
            <a:r>
              <a:rPr lang="tr-TR" sz="2400" dirty="0" smtClean="0"/>
              <a:t> </a:t>
            </a:r>
            <a:r>
              <a:rPr lang="tr-TR" sz="2400" dirty="0" err="1" smtClean="0"/>
              <a:t>ketozis</a:t>
            </a:r>
            <a:r>
              <a:rPr lang="tr-TR" sz="2400" dirty="0" smtClean="0"/>
              <a:t> riskini anlamlı şekilde açıkladığı görülmüştür.</a:t>
            </a:r>
          </a:p>
          <a:p>
            <a:endParaRPr lang="tr-TR" dirty="0"/>
          </a:p>
        </p:txBody>
      </p:sp>
      <p:sp>
        <p:nvSpPr>
          <p:cNvPr id="6" name="Oval 5"/>
          <p:cNvSpPr/>
          <p:nvPr/>
        </p:nvSpPr>
        <p:spPr>
          <a:xfrm>
            <a:off x="4854633" y="1371600"/>
            <a:ext cx="689956" cy="390698"/>
          </a:xfrm>
          <a:prstGeom prst="ellipse">
            <a:avLst/>
          </a:prstGeom>
          <a:noFill/>
          <a:effectLst>
            <a:outerShdw blurRad="50800" dist="50800" dir="5400000" sx="81000" sy="81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4854633" y="1762298"/>
            <a:ext cx="689956" cy="390698"/>
          </a:xfrm>
          <a:prstGeom prst="ellipse">
            <a:avLst/>
          </a:prstGeom>
          <a:noFill/>
          <a:effectLst>
            <a:outerShdw blurRad="50800" dist="50800" dir="5400000" sx="81000" sy="81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4854633" y="2171224"/>
            <a:ext cx="689956" cy="390698"/>
          </a:xfrm>
          <a:prstGeom prst="ellipse">
            <a:avLst/>
          </a:prstGeom>
          <a:noFill/>
          <a:effectLst>
            <a:outerShdw blurRad="50800" dist="50800" dir="5400000" sx="81000" sy="81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Dikdörtgen 8"/>
          <p:cNvSpPr/>
          <p:nvPr/>
        </p:nvSpPr>
        <p:spPr>
          <a:xfrm>
            <a:off x="9038122" y="1371600"/>
            <a:ext cx="818147" cy="1190322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7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0963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 </a:t>
            </a:r>
            <a:r>
              <a:rPr lang="tr-TR" dirty="0" err="1" smtClean="0"/>
              <a:t>Kesitsel</a:t>
            </a:r>
            <a:r>
              <a:rPr lang="tr-TR" dirty="0" smtClean="0"/>
              <a:t> Araştırma Yöntemi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/>
              <a:t>7. Sonuç ve Öneriler</a:t>
            </a:r>
          </a:p>
          <a:p>
            <a:r>
              <a:rPr lang="tr-TR" dirty="0" smtClean="0"/>
              <a:t>Enerji-protein oranı dengesiz </a:t>
            </a:r>
            <a:r>
              <a:rPr lang="tr-TR" dirty="0" err="1" smtClean="0"/>
              <a:t>rasyon</a:t>
            </a:r>
            <a:r>
              <a:rPr lang="tr-TR" dirty="0" smtClean="0"/>
              <a:t> uygulamaları, özellikle </a:t>
            </a:r>
            <a:r>
              <a:rPr lang="tr-TR" b="1" dirty="0" smtClean="0"/>
              <a:t>erken </a:t>
            </a:r>
            <a:r>
              <a:rPr lang="tr-TR" b="1" dirty="0" err="1" smtClean="0"/>
              <a:t>laktasyondaki</a:t>
            </a:r>
            <a:r>
              <a:rPr lang="tr-TR" b="1" dirty="0" smtClean="0"/>
              <a:t> ve zayıf kondisyondaki</a:t>
            </a:r>
            <a:r>
              <a:rPr lang="tr-TR" dirty="0" smtClean="0"/>
              <a:t> ineklerde </a:t>
            </a:r>
            <a:r>
              <a:rPr lang="tr-TR" dirty="0" err="1" smtClean="0"/>
              <a:t>subklinik</a:t>
            </a:r>
            <a:r>
              <a:rPr lang="tr-TR" dirty="0" smtClean="0"/>
              <a:t> </a:t>
            </a:r>
            <a:r>
              <a:rPr lang="tr-TR" dirty="0" err="1" smtClean="0"/>
              <a:t>ketozis</a:t>
            </a:r>
            <a:r>
              <a:rPr lang="tr-TR" dirty="0" smtClean="0"/>
              <a:t> riskini artırmaktadır.</a:t>
            </a:r>
          </a:p>
          <a:p>
            <a:r>
              <a:rPr lang="tr-TR" dirty="0" err="1" smtClean="0"/>
              <a:t>Rasyon</a:t>
            </a:r>
            <a:r>
              <a:rPr lang="tr-TR" dirty="0" smtClean="0"/>
              <a:t> </a:t>
            </a:r>
            <a:r>
              <a:rPr lang="tr-TR" dirty="0" err="1" smtClean="0"/>
              <a:t>formülasyonu</a:t>
            </a:r>
            <a:r>
              <a:rPr lang="tr-TR" dirty="0" smtClean="0"/>
              <a:t> yapılırken enerji-protein dengesinin sağlanması, düzenli VKS takibi ve erken </a:t>
            </a:r>
            <a:r>
              <a:rPr lang="tr-TR" dirty="0" err="1" smtClean="0"/>
              <a:t>laktasyon</a:t>
            </a:r>
            <a:r>
              <a:rPr lang="tr-TR" dirty="0" smtClean="0"/>
              <a:t> yönetimi önerilmektedir.</a:t>
            </a:r>
          </a:p>
          <a:p>
            <a:r>
              <a:rPr lang="tr-TR" dirty="0" smtClean="0"/>
              <a:t>Gelecekteki araştırmalarda aynı modelin </a:t>
            </a:r>
            <a:r>
              <a:rPr lang="tr-TR" b="1" dirty="0" err="1" smtClean="0"/>
              <a:t>prospektif</a:t>
            </a:r>
            <a:r>
              <a:rPr lang="tr-TR" b="1" dirty="0" smtClean="0"/>
              <a:t> izlem tasarımı</a:t>
            </a:r>
            <a:r>
              <a:rPr lang="tr-TR" dirty="0" smtClean="0"/>
              <a:t> ile doğrulanması önerilir.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23930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90063"/>
            <a:ext cx="10515600" cy="1325563"/>
          </a:xfrm>
        </p:spPr>
        <p:txBody>
          <a:bodyPr/>
          <a:lstStyle/>
          <a:p>
            <a:r>
              <a:rPr lang="tr-TR" dirty="0" err="1" smtClean="0"/>
              <a:t>Kesitsel</a:t>
            </a:r>
            <a:r>
              <a:rPr lang="tr-TR" dirty="0" smtClean="0"/>
              <a:t> Araştırma Yöntemi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/>
              <a:t>Tanım:</a:t>
            </a:r>
          </a:p>
          <a:p>
            <a:pPr marL="0" indent="0" algn="just">
              <a:buNone/>
            </a:pPr>
            <a:r>
              <a:rPr lang="tr-TR" dirty="0" smtClean="0"/>
              <a:t/>
            </a:r>
            <a:br>
              <a:rPr lang="tr-TR" dirty="0" smtClean="0"/>
            </a:br>
            <a:r>
              <a:rPr lang="tr-TR" sz="3600" dirty="0" err="1" smtClean="0"/>
              <a:t>Kesitsel</a:t>
            </a:r>
            <a:r>
              <a:rPr lang="tr-TR" sz="3600" dirty="0" smtClean="0"/>
              <a:t> araştırma, belirli bir zaman noktasında bir grup birey veya örneklem üzerinde yapılan gözlemsel çalışmadır. Bu tür araştırmalar, değişkenler arasındaki ilişkileri </a:t>
            </a:r>
            <a:r>
              <a:rPr lang="tr-TR" sz="3600" b="1" dirty="0" smtClean="0"/>
              <a:t>“o anki durum”</a:t>
            </a:r>
            <a:r>
              <a:rPr lang="tr-TR" sz="3600" dirty="0" smtClean="0"/>
              <a:t> üzerinden değerlendirir; yani neden-sonuç ilişkisini doğrudan göstermez, ancak olası ilişkiler hakkında fikir verir.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129809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Kesitsel</a:t>
            </a:r>
            <a:r>
              <a:rPr lang="tr-TR" dirty="0" smtClean="0"/>
              <a:t> Araştırma Yöntem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sz="3600" b="1" dirty="0" smtClean="0"/>
              <a:t>Amaç:</a:t>
            </a:r>
            <a:endParaRPr lang="tr-TR" sz="3600" dirty="0" smtClean="0"/>
          </a:p>
          <a:p>
            <a:pPr algn="just"/>
            <a:r>
              <a:rPr lang="tr-TR" sz="3600" dirty="0" smtClean="0"/>
              <a:t>Bir hastalık, tutum, davranış veya durumun toplumda görülme sıklığını (</a:t>
            </a:r>
            <a:r>
              <a:rPr lang="tr-TR" sz="3600" dirty="0" err="1" smtClean="0"/>
              <a:t>prevalans</a:t>
            </a:r>
            <a:r>
              <a:rPr lang="tr-TR" sz="3600" dirty="0" smtClean="0"/>
              <a:t>) belirlemek</a:t>
            </a:r>
          </a:p>
          <a:p>
            <a:pPr algn="just"/>
            <a:r>
              <a:rPr lang="tr-TR" sz="3600" dirty="0" smtClean="0"/>
              <a:t>Değişkenler arasındaki ilişkileri incelemek (ör. yaş ile kan basıncı, eğitim düzeyi ile sigara kullanımı vb.)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83612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Kesitsel</a:t>
            </a:r>
            <a:r>
              <a:rPr lang="tr-TR" dirty="0" smtClean="0"/>
              <a:t> Araştırma Yöntemi</a:t>
            </a:r>
            <a:endParaRPr lang="tr-TR" dirty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7726489"/>
              </p:ext>
            </p:extLst>
          </p:nvPr>
        </p:nvGraphicFramePr>
        <p:xfrm>
          <a:off x="925965" y="1564940"/>
          <a:ext cx="10595036" cy="472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2363">
                  <a:extLst>
                    <a:ext uri="{9D8B030D-6E8A-4147-A177-3AD203B41FA5}">
                      <a16:colId xmlns:a16="http://schemas.microsoft.com/office/drawing/2014/main" val="176868594"/>
                    </a:ext>
                  </a:extLst>
                </a:gridCol>
                <a:gridCol w="8652673">
                  <a:extLst>
                    <a:ext uri="{9D8B030D-6E8A-4147-A177-3AD203B41FA5}">
                      <a16:colId xmlns:a16="http://schemas.microsoft.com/office/drawing/2014/main" val="19279170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sz="2400" dirty="0" smtClean="0"/>
                        <a:t>Özellik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smtClean="0"/>
                        <a:t>Açıklama</a:t>
                      </a:r>
                      <a:endParaRPr lang="tr-T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45933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 smtClean="0"/>
                        <a:t>Zaman boyutu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Tek bir zaman diliminde ölçüm yapılır.</a:t>
                      </a:r>
                      <a:endParaRPr lang="tr-T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81683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 smtClean="0"/>
                        <a:t>Veri türü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Gözlemsel, genellikle anket, ölçüm veya kayıt verileri.</a:t>
                      </a:r>
                      <a:endParaRPr lang="tr-T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36976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 smtClean="0"/>
                        <a:t>Neden-sonuç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Nedensellik kurmak zordur; sadece ilişki (korelasyon) saptanabilir.</a:t>
                      </a:r>
                      <a:endParaRPr lang="tr-T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19076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 smtClean="0"/>
                        <a:t>Kapsam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Geniş örneklemle toplumun belirli bir kesitini temsil eder.</a:t>
                      </a:r>
                      <a:endParaRPr lang="tr-T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43085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 smtClean="0"/>
                        <a:t>Avantajı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Hızlı, maliyeti düşük, toplum sağlığı göstergelerini tanımlar.</a:t>
                      </a:r>
                      <a:endParaRPr lang="tr-T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84056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 smtClean="0"/>
                        <a:t>Dezavantajı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Zamansal ilişki bilinmediği için nedensellik çıkarımı yapılamaz.</a:t>
                      </a:r>
                      <a:endParaRPr lang="tr-T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37346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54079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13261" y="108998"/>
            <a:ext cx="10515600" cy="697338"/>
          </a:xfrm>
        </p:spPr>
        <p:txBody>
          <a:bodyPr/>
          <a:lstStyle/>
          <a:p>
            <a:r>
              <a:rPr lang="tr-TR" dirty="0" err="1" smtClean="0"/>
              <a:t>Kesitsel</a:t>
            </a:r>
            <a:r>
              <a:rPr lang="tr-TR" dirty="0" smtClean="0"/>
              <a:t> Araştırma Yöntemi</a:t>
            </a:r>
            <a:endParaRPr lang="tr-TR" dirty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3911162"/>
              </p:ext>
            </p:extLst>
          </p:nvPr>
        </p:nvGraphicFramePr>
        <p:xfrm>
          <a:off x="392446" y="806336"/>
          <a:ext cx="11646133" cy="5953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11533">
                  <a:extLst>
                    <a:ext uri="{9D8B030D-6E8A-4147-A177-3AD203B41FA5}">
                      <a16:colId xmlns:a16="http://schemas.microsoft.com/office/drawing/2014/main" val="4034835101"/>
                    </a:ext>
                  </a:extLst>
                </a:gridCol>
                <a:gridCol w="2279607">
                  <a:extLst>
                    <a:ext uri="{9D8B030D-6E8A-4147-A177-3AD203B41FA5}">
                      <a16:colId xmlns:a16="http://schemas.microsoft.com/office/drawing/2014/main" val="1233276506"/>
                    </a:ext>
                  </a:extLst>
                </a:gridCol>
                <a:gridCol w="3028163">
                  <a:extLst>
                    <a:ext uri="{9D8B030D-6E8A-4147-A177-3AD203B41FA5}">
                      <a16:colId xmlns:a16="http://schemas.microsoft.com/office/drawing/2014/main" val="3152035498"/>
                    </a:ext>
                  </a:extLst>
                </a:gridCol>
                <a:gridCol w="3426830">
                  <a:extLst>
                    <a:ext uri="{9D8B030D-6E8A-4147-A177-3AD203B41FA5}">
                      <a16:colId xmlns:a16="http://schemas.microsoft.com/office/drawing/2014/main" val="686088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Amaç/Analiz Türü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Yöntem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Değişken Tipi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Açıklama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52350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Tanımlayıcı istatistikler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Ortalama, ortanca, yüzde, standart sapma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Sürekli / Kategorik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Örnek: Katılımcıların yaş ortalaması, cinsiyet dağılımı</a:t>
                      </a:r>
                      <a:endParaRPr lang="tr-T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85762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İki grup ortalamasını karşılaştırma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Bağımsız örneklem t-testi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Sürekli (normal dağılım)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Örnek: Erkek ve kadınların ortalama </a:t>
                      </a:r>
                      <a:r>
                        <a:rPr lang="tr-TR" sz="1600" dirty="0" err="1" smtClean="0"/>
                        <a:t>BKİ’si</a:t>
                      </a:r>
                      <a:r>
                        <a:rPr lang="tr-TR" sz="1600" dirty="0" smtClean="0"/>
                        <a:t> karşılaştırması</a:t>
                      </a:r>
                      <a:endParaRPr lang="tr-T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83592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İkiden fazla grubun ortalamasını karşılaştırma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Tek yönlü ANOVA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 smtClean="0"/>
                        <a:t>Sürekli (normal dağılım)</a:t>
                      </a:r>
                    </a:p>
                    <a:p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Örnek: Eğitim düzeyine göre kolesterol düzeyi farkı</a:t>
                      </a:r>
                      <a:endParaRPr lang="tr-T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8481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Normal dağılmayan verilerde grup karşılaştırması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Mann-</a:t>
                      </a:r>
                      <a:r>
                        <a:rPr lang="tr-TR" sz="1600" dirty="0" err="1" smtClean="0"/>
                        <a:t>Whitney</a:t>
                      </a:r>
                      <a:r>
                        <a:rPr lang="tr-TR" sz="1600" dirty="0" smtClean="0"/>
                        <a:t> U, </a:t>
                      </a:r>
                      <a:r>
                        <a:rPr lang="tr-TR" sz="1600" dirty="0" err="1" smtClean="0"/>
                        <a:t>Kruskal</a:t>
                      </a:r>
                      <a:r>
                        <a:rPr lang="tr-TR" sz="1600" dirty="0" smtClean="0"/>
                        <a:t>-Wallis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Sürekli (</a:t>
                      </a:r>
                      <a:r>
                        <a:rPr lang="tr-TR" sz="1600" dirty="0" err="1" smtClean="0"/>
                        <a:t>non</a:t>
                      </a:r>
                      <a:r>
                        <a:rPr lang="tr-TR" sz="1600" dirty="0" smtClean="0"/>
                        <a:t>-parametrik)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Örnek: Gelir düzeyine göre yaşam memnuniyeti skorları</a:t>
                      </a:r>
                      <a:endParaRPr lang="tr-T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92255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İki kategorik değişken arasındaki ilişki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Ki-kare testi (</a:t>
                      </a:r>
                      <a:r>
                        <a:rPr lang="el-GR" sz="1600" dirty="0" smtClean="0"/>
                        <a:t>χ²)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Kategorik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Örnek: Sigara kullanımı (evet/hayır) ile cinsiyet ilişkisi</a:t>
                      </a:r>
                      <a:endParaRPr lang="tr-T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07411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Kategorik veride beklenen hücre sayısı düşükse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Fisher’s</a:t>
                      </a:r>
                      <a:r>
                        <a:rPr lang="tr-TR" sz="1600" dirty="0" smtClean="0"/>
                        <a:t> </a:t>
                      </a:r>
                      <a:r>
                        <a:rPr lang="tr-TR" sz="1600" dirty="0" err="1" smtClean="0"/>
                        <a:t>Exact</a:t>
                      </a:r>
                      <a:r>
                        <a:rPr lang="tr-TR" sz="1600" dirty="0" smtClean="0"/>
                        <a:t> Test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Kategorik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Küçük </a:t>
                      </a:r>
                      <a:r>
                        <a:rPr lang="tr-TR" sz="1600" dirty="0" err="1" smtClean="0"/>
                        <a:t>örneklemli</a:t>
                      </a:r>
                      <a:r>
                        <a:rPr lang="tr-TR" sz="1600" dirty="0" smtClean="0"/>
                        <a:t> 2x2 tablolar için</a:t>
                      </a:r>
                      <a:endParaRPr lang="tr-T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0027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Sürekli değişkenler arası ilişki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Pearson</a:t>
                      </a:r>
                      <a:r>
                        <a:rPr lang="tr-TR" sz="1600" dirty="0" smtClean="0"/>
                        <a:t> korelasyon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Sürekli (normal dağılım)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Örnek: Yaş ile tansiyon arasındaki ilişki</a:t>
                      </a:r>
                      <a:endParaRPr lang="tr-T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00704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Dağılım normal değilse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Spearman</a:t>
                      </a:r>
                      <a:r>
                        <a:rPr lang="tr-TR" sz="1600" dirty="0" smtClean="0"/>
                        <a:t> korelasyon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Sürekli / sıralı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Örnek: Gelir düzeyi ile yaşam memnuniyeti korelasyonu</a:t>
                      </a:r>
                      <a:endParaRPr lang="tr-T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04198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Bağımlı değişken kategorik ise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Lojistik regresyon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Kategorik (bağımlı) + Sürekli/Kategorik (bağımsız)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Örnek: Sigara kullanımı (evet/hayır) üzerine etkili faktörlerin analizi</a:t>
                      </a:r>
                      <a:endParaRPr lang="tr-T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53763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Bağımlı değişken sürekli ise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Doğrusal regresyon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Sürekli (bağımlı)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Örnek: </a:t>
                      </a:r>
                      <a:r>
                        <a:rPr lang="tr-TR" sz="1600" dirty="0" err="1" smtClean="0"/>
                        <a:t>BKİ’yi</a:t>
                      </a:r>
                      <a:r>
                        <a:rPr lang="tr-TR" sz="1600" dirty="0" smtClean="0"/>
                        <a:t> etkileyen faktörlerin analizi</a:t>
                      </a:r>
                      <a:endParaRPr lang="tr-T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94778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26415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 </a:t>
            </a:r>
            <a:r>
              <a:rPr lang="tr-TR" dirty="0" err="1" smtClean="0"/>
              <a:t>Kesitsel</a:t>
            </a:r>
            <a:r>
              <a:rPr lang="tr-TR" dirty="0" smtClean="0"/>
              <a:t> Araştırma Yöntemi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1154878" cy="4351338"/>
          </a:xfrm>
        </p:spPr>
        <p:txBody>
          <a:bodyPr/>
          <a:lstStyle/>
          <a:p>
            <a:pPr marL="0" indent="0">
              <a:buNone/>
            </a:pPr>
            <a:r>
              <a:rPr lang="tr-TR" sz="3600" dirty="0" smtClean="0"/>
              <a:t>Süt İneklerinde Dengesiz </a:t>
            </a:r>
            <a:r>
              <a:rPr lang="tr-TR" sz="3600" dirty="0" err="1" smtClean="0"/>
              <a:t>Rasyon</a:t>
            </a:r>
            <a:r>
              <a:rPr lang="tr-TR" sz="3600" dirty="0" smtClean="0"/>
              <a:t> Uygulamasının </a:t>
            </a:r>
            <a:r>
              <a:rPr lang="tr-TR" sz="3600" dirty="0" err="1" smtClean="0"/>
              <a:t>Subklinik</a:t>
            </a:r>
            <a:r>
              <a:rPr lang="tr-TR" sz="3600" dirty="0" smtClean="0"/>
              <a:t> </a:t>
            </a:r>
            <a:r>
              <a:rPr lang="tr-TR" sz="3600" dirty="0" err="1" smtClean="0"/>
              <a:t>Ketozis</a:t>
            </a:r>
            <a:r>
              <a:rPr lang="tr-TR" sz="3600" dirty="0" smtClean="0"/>
              <a:t> Görülme Olasılığına Etkisi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dirty="0" smtClean="0"/>
              <a:t>1. Çalışmanın Türü</a:t>
            </a:r>
          </a:p>
          <a:p>
            <a:pPr marL="0" indent="0">
              <a:buNone/>
            </a:pPr>
            <a:r>
              <a:rPr lang="tr-TR" b="1" dirty="0" smtClean="0"/>
              <a:t>Araştırma tipi:</a:t>
            </a:r>
            <a:r>
              <a:rPr lang="tr-TR" dirty="0" smtClean="0"/>
              <a:t> </a:t>
            </a:r>
            <a:r>
              <a:rPr lang="tr-TR" dirty="0" err="1" smtClean="0"/>
              <a:t>Kesitsel</a:t>
            </a:r>
            <a:r>
              <a:rPr lang="tr-TR" dirty="0" smtClean="0"/>
              <a:t> (gözlemsel) çalışma</a:t>
            </a:r>
          </a:p>
          <a:p>
            <a:pPr marL="0" indent="0">
              <a:buNone/>
            </a:pPr>
            <a:r>
              <a:rPr lang="tr-TR" b="1" dirty="0" smtClean="0"/>
              <a:t>Alan:</a:t>
            </a:r>
            <a:r>
              <a:rPr lang="tr-TR" dirty="0" smtClean="0"/>
              <a:t> Veteriner Hekimlik – Hayvan Besleme</a:t>
            </a:r>
          </a:p>
          <a:p>
            <a:pPr marL="0" indent="0">
              <a:buNone/>
            </a:pPr>
            <a:r>
              <a:rPr lang="tr-TR" b="1" dirty="0" smtClean="0"/>
              <a:t>İstatistiksel yöntem:</a:t>
            </a:r>
            <a:r>
              <a:rPr lang="tr-TR" dirty="0" smtClean="0"/>
              <a:t> Lojistik regresyon analizi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14540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 </a:t>
            </a:r>
            <a:r>
              <a:rPr lang="tr-TR" dirty="0" err="1" smtClean="0"/>
              <a:t>Kesitsel</a:t>
            </a:r>
            <a:r>
              <a:rPr lang="tr-TR" dirty="0" smtClean="0"/>
              <a:t> Araştırma Yöntemi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/>
              <a:t>2. Amaç</a:t>
            </a:r>
          </a:p>
          <a:p>
            <a:pPr marL="0" indent="0" algn="just">
              <a:buNone/>
            </a:pPr>
            <a:r>
              <a:rPr lang="tr-TR" sz="3600" dirty="0" smtClean="0"/>
              <a:t>Bu çalışmanın amacı, süt ineklerinde </a:t>
            </a:r>
            <a:r>
              <a:rPr lang="tr-TR" sz="3600" b="1" dirty="0" err="1" smtClean="0"/>
              <a:t>rasyon</a:t>
            </a:r>
            <a:r>
              <a:rPr lang="tr-TR" sz="3600" b="1" dirty="0" smtClean="0"/>
              <a:t> dengesizliğinin (enerji-protein oranı)</a:t>
            </a:r>
            <a:r>
              <a:rPr lang="tr-TR" sz="3600" dirty="0" smtClean="0"/>
              <a:t> ve bazı </a:t>
            </a:r>
            <a:r>
              <a:rPr lang="tr-TR" sz="3600" b="1" dirty="0" smtClean="0"/>
              <a:t>besleme faktörlerinin</a:t>
            </a:r>
            <a:r>
              <a:rPr lang="tr-TR" sz="3600" dirty="0" smtClean="0"/>
              <a:t>, </a:t>
            </a:r>
            <a:r>
              <a:rPr lang="tr-TR" sz="3600" b="1" dirty="0" err="1" smtClean="0"/>
              <a:t>subklinik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ketozis</a:t>
            </a:r>
            <a:r>
              <a:rPr lang="tr-TR" sz="3600" dirty="0" smtClean="0"/>
              <a:t> görülme olasılığı üzerindeki etkilerini belirlemektir.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62939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33144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Örnek </a:t>
            </a:r>
            <a:r>
              <a:rPr lang="tr-TR" dirty="0" err="1" smtClean="0"/>
              <a:t>Kesitsel</a:t>
            </a:r>
            <a:r>
              <a:rPr lang="tr-TR" dirty="0" smtClean="0"/>
              <a:t> Araştırma Yöntemi 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</p:nvPr>
        </p:nvGraphicFramePr>
        <p:xfrm>
          <a:off x="1091961" y="1825625"/>
          <a:ext cx="10008078" cy="4351338"/>
        </p:xfrm>
        <a:graphic>
          <a:graphicData uri="http://schemas.openxmlformats.org/drawingml/2006/table">
            <a:tbl>
              <a:tblPr/>
              <a:tblGrid>
                <a:gridCol w="5004039">
                  <a:extLst>
                    <a:ext uri="{9D8B030D-6E8A-4147-A177-3AD203B41FA5}">
                      <a16:colId xmlns:a16="http://schemas.microsoft.com/office/drawing/2014/main" val="3242460548"/>
                    </a:ext>
                  </a:extLst>
                </a:gridCol>
                <a:gridCol w="5004039">
                  <a:extLst>
                    <a:ext uri="{9D8B030D-6E8A-4147-A177-3AD203B41FA5}">
                      <a16:colId xmlns:a16="http://schemas.microsoft.com/office/drawing/2014/main" val="3498493104"/>
                    </a:ext>
                  </a:extLst>
                </a:gridCol>
              </a:tblGrid>
              <a:tr h="348107">
                <a:tc>
                  <a:txBody>
                    <a:bodyPr/>
                    <a:lstStyle/>
                    <a:p>
                      <a:r>
                        <a:rPr lang="tr-TR" sz="1700"/>
                        <a:t>Özellik</a:t>
                      </a:r>
                    </a:p>
                  </a:txBody>
                  <a:tcPr marL="87027" marR="87027" marT="43513" marB="435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700"/>
                        <a:t>Açıklama</a:t>
                      </a:r>
                    </a:p>
                  </a:txBody>
                  <a:tcPr marL="87027" marR="87027" marT="43513" marB="435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7315564"/>
                  </a:ext>
                </a:extLst>
              </a:tr>
              <a:tr h="348107">
                <a:tc>
                  <a:txBody>
                    <a:bodyPr/>
                    <a:lstStyle/>
                    <a:p>
                      <a:r>
                        <a:rPr lang="tr-TR" sz="1700" b="1" dirty="0"/>
                        <a:t>Çalışma yeri</a:t>
                      </a:r>
                      <a:endParaRPr lang="tr-TR" sz="1700" dirty="0"/>
                    </a:p>
                  </a:txBody>
                  <a:tcPr marL="87027" marR="87027" marT="43513" marB="435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700"/>
                        <a:t>Konya ilindeki 10 ticari süt sığırı işletmesi</a:t>
                      </a:r>
                    </a:p>
                  </a:txBody>
                  <a:tcPr marL="87027" marR="87027" marT="43513" marB="435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3238479"/>
                  </a:ext>
                </a:extLst>
              </a:tr>
              <a:tr h="348107">
                <a:tc>
                  <a:txBody>
                    <a:bodyPr/>
                    <a:lstStyle/>
                    <a:p>
                      <a:r>
                        <a:rPr lang="tr-TR" sz="1700" b="1"/>
                        <a:t>Çalışma dönemi</a:t>
                      </a:r>
                      <a:endParaRPr lang="tr-TR" sz="1700"/>
                    </a:p>
                  </a:txBody>
                  <a:tcPr marL="87027" marR="87027" marT="43513" marB="435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700"/>
                        <a:t>Mart–Haziran 2025</a:t>
                      </a:r>
                    </a:p>
                  </a:txBody>
                  <a:tcPr marL="87027" marR="87027" marT="43513" marB="435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6273818"/>
                  </a:ext>
                </a:extLst>
              </a:tr>
              <a:tr h="348107">
                <a:tc>
                  <a:txBody>
                    <a:bodyPr/>
                    <a:lstStyle/>
                    <a:p>
                      <a:r>
                        <a:rPr lang="tr-TR" sz="1700" b="1" dirty="0"/>
                        <a:t>Araştırma tipi</a:t>
                      </a:r>
                      <a:endParaRPr lang="tr-TR" sz="1700" dirty="0"/>
                    </a:p>
                  </a:txBody>
                  <a:tcPr marL="87027" marR="87027" marT="43513" marB="435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700" dirty="0" err="1"/>
                        <a:t>Kesitsel</a:t>
                      </a:r>
                      <a:r>
                        <a:rPr lang="tr-TR" sz="1700" dirty="0"/>
                        <a:t>, analitik</a:t>
                      </a:r>
                    </a:p>
                  </a:txBody>
                  <a:tcPr marL="87027" marR="87027" marT="43513" marB="435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873410"/>
                  </a:ext>
                </a:extLst>
              </a:tr>
              <a:tr h="348107">
                <a:tc>
                  <a:txBody>
                    <a:bodyPr/>
                    <a:lstStyle/>
                    <a:p>
                      <a:r>
                        <a:rPr lang="tr-TR" sz="1700" b="1" dirty="0"/>
                        <a:t>Örneklem</a:t>
                      </a:r>
                      <a:endParaRPr lang="tr-TR" sz="1700" dirty="0"/>
                    </a:p>
                  </a:txBody>
                  <a:tcPr marL="87027" marR="87027" marT="43513" marB="435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700"/>
                        <a:t>240 laktasyondaki Holstein inek</a:t>
                      </a:r>
                    </a:p>
                  </a:txBody>
                  <a:tcPr marL="87027" marR="87027" marT="43513" marB="435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9670732"/>
                  </a:ext>
                </a:extLst>
              </a:tr>
              <a:tr h="870268">
                <a:tc>
                  <a:txBody>
                    <a:bodyPr/>
                    <a:lstStyle/>
                    <a:p>
                      <a:r>
                        <a:rPr lang="tr-TR" sz="1700" b="1"/>
                        <a:t>Veri toplama</a:t>
                      </a:r>
                      <a:endParaRPr lang="tr-TR" sz="1700"/>
                    </a:p>
                  </a:txBody>
                  <a:tcPr marL="87027" marR="87027" marT="43513" marB="435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700" dirty="0"/>
                        <a:t>Her inekten kan örneği alınarak </a:t>
                      </a:r>
                      <a:r>
                        <a:rPr lang="el-GR" sz="1700" dirty="0"/>
                        <a:t>β-</a:t>
                      </a:r>
                      <a:r>
                        <a:rPr lang="tr-TR" sz="1700" dirty="0" err="1"/>
                        <a:t>hidroksibutirat</a:t>
                      </a:r>
                      <a:r>
                        <a:rPr lang="tr-TR" sz="1700" dirty="0"/>
                        <a:t> (BHB) düzeyi ölçüldü. BHB &gt; 1.2 </a:t>
                      </a:r>
                      <a:r>
                        <a:rPr lang="tr-TR" sz="1700" dirty="0" err="1"/>
                        <a:t>mmol</a:t>
                      </a:r>
                      <a:r>
                        <a:rPr lang="tr-TR" sz="1700" dirty="0"/>
                        <a:t>/L olanlar “</a:t>
                      </a:r>
                      <a:r>
                        <a:rPr lang="tr-TR" sz="1700" dirty="0" err="1"/>
                        <a:t>subklinik</a:t>
                      </a:r>
                      <a:r>
                        <a:rPr lang="tr-TR" sz="1700" dirty="0"/>
                        <a:t> </a:t>
                      </a:r>
                      <a:r>
                        <a:rPr lang="tr-TR" sz="1700" dirty="0" err="1"/>
                        <a:t>ketozis</a:t>
                      </a:r>
                      <a:r>
                        <a:rPr lang="tr-TR" sz="1700" dirty="0"/>
                        <a:t> (+)” olarak sınıflandırıldı.</a:t>
                      </a:r>
                    </a:p>
                  </a:txBody>
                  <a:tcPr marL="87027" marR="87027" marT="43513" marB="435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5697378"/>
                  </a:ext>
                </a:extLst>
              </a:tr>
              <a:tr h="348107">
                <a:tc>
                  <a:txBody>
                    <a:bodyPr/>
                    <a:lstStyle/>
                    <a:p>
                      <a:r>
                        <a:rPr lang="tr-TR" sz="1700" b="1"/>
                        <a:t>Bağımlı değişken (Y)</a:t>
                      </a:r>
                      <a:endParaRPr lang="tr-TR" sz="1700"/>
                    </a:p>
                  </a:txBody>
                  <a:tcPr marL="87027" marR="87027" marT="43513" marB="435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700" dirty="0" err="1"/>
                        <a:t>Subklinik</a:t>
                      </a:r>
                      <a:r>
                        <a:rPr lang="tr-TR" sz="1700" dirty="0"/>
                        <a:t> </a:t>
                      </a:r>
                      <a:r>
                        <a:rPr lang="tr-TR" sz="1700" dirty="0" err="1"/>
                        <a:t>ketozis</a:t>
                      </a:r>
                      <a:r>
                        <a:rPr lang="tr-TR" sz="1700" dirty="0"/>
                        <a:t> varlığı (0 = yok, 1 = var)</a:t>
                      </a:r>
                    </a:p>
                  </a:txBody>
                  <a:tcPr marL="87027" marR="87027" marT="43513" marB="435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6457994"/>
                  </a:ext>
                </a:extLst>
              </a:tr>
              <a:tr h="1392428">
                <a:tc>
                  <a:txBody>
                    <a:bodyPr/>
                    <a:lstStyle/>
                    <a:p>
                      <a:r>
                        <a:rPr lang="tr-TR" sz="1700" b="1"/>
                        <a:t>Bağımsız değişkenler (X)</a:t>
                      </a:r>
                      <a:endParaRPr lang="tr-TR" sz="1700"/>
                    </a:p>
                  </a:txBody>
                  <a:tcPr marL="87027" marR="87027" marT="43513" marB="435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700" dirty="0"/>
                        <a:t>- </a:t>
                      </a:r>
                      <a:r>
                        <a:rPr lang="tr-TR" sz="1700" dirty="0" err="1"/>
                        <a:t>Rasyon</a:t>
                      </a:r>
                      <a:r>
                        <a:rPr lang="tr-TR" sz="1700" dirty="0"/>
                        <a:t> enerji/protein oranı (dengeli / dengesiz) </a:t>
                      </a:r>
                      <a:br>
                        <a:rPr lang="tr-TR" sz="1700" dirty="0"/>
                      </a:br>
                      <a:r>
                        <a:rPr lang="tr-TR" sz="1700" dirty="0"/>
                        <a:t>- </a:t>
                      </a:r>
                      <a:r>
                        <a:rPr lang="tr-TR" sz="1700" dirty="0" err="1"/>
                        <a:t>Laktasyon</a:t>
                      </a:r>
                      <a:r>
                        <a:rPr lang="tr-TR" sz="1700" dirty="0"/>
                        <a:t> dönemi (erken / orta / geç) </a:t>
                      </a:r>
                      <a:br>
                        <a:rPr lang="tr-TR" sz="1700" dirty="0"/>
                      </a:br>
                      <a:r>
                        <a:rPr lang="tr-TR" sz="1700" dirty="0"/>
                        <a:t>- Vücut kondisyon skoru (VKS: 1–5 arası) </a:t>
                      </a:r>
                      <a:br>
                        <a:rPr lang="tr-TR" sz="1700" dirty="0"/>
                      </a:br>
                      <a:r>
                        <a:rPr lang="tr-TR" sz="1700" dirty="0"/>
                        <a:t>- Günlük süt verimi (litre) </a:t>
                      </a:r>
                      <a:br>
                        <a:rPr lang="tr-TR" sz="1700" dirty="0"/>
                      </a:br>
                      <a:r>
                        <a:rPr lang="tr-TR" sz="1700" dirty="0"/>
                        <a:t>- İşletme tipi (</a:t>
                      </a:r>
                      <a:r>
                        <a:rPr lang="tr-TR" sz="1700" dirty="0" err="1"/>
                        <a:t>entansif</a:t>
                      </a:r>
                      <a:r>
                        <a:rPr lang="tr-TR" sz="1700" dirty="0"/>
                        <a:t> / yarı </a:t>
                      </a:r>
                      <a:r>
                        <a:rPr lang="tr-TR" sz="1700" dirty="0" err="1"/>
                        <a:t>entansif</a:t>
                      </a:r>
                      <a:r>
                        <a:rPr lang="tr-TR" sz="1700" dirty="0"/>
                        <a:t>)</a:t>
                      </a:r>
                    </a:p>
                  </a:txBody>
                  <a:tcPr marL="87027" marR="87027" marT="43513" marB="435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7341501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022465" y="963720"/>
            <a:ext cx="260423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3. Materyal ve Yöntem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51976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 </a:t>
            </a:r>
            <a:r>
              <a:rPr lang="tr-TR" dirty="0" err="1" smtClean="0"/>
              <a:t>Kesitsel</a:t>
            </a:r>
            <a:r>
              <a:rPr lang="tr-TR" dirty="0" smtClean="0"/>
              <a:t> Araştırma Yöntemi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/>
              <a:t>4. İstatistiksel Analiz</a:t>
            </a:r>
          </a:p>
          <a:p>
            <a:pPr marL="0" indent="0">
              <a:buNone/>
            </a:pPr>
            <a:r>
              <a:rPr lang="tr-TR" dirty="0" smtClean="0"/>
              <a:t>Analizler </a:t>
            </a:r>
            <a:r>
              <a:rPr lang="tr-TR" b="1" dirty="0" smtClean="0"/>
              <a:t>SPSS 29.0</a:t>
            </a:r>
            <a:r>
              <a:rPr lang="tr-TR" dirty="0" smtClean="0"/>
              <a:t> paket programında yapılmıştır.</a:t>
            </a:r>
            <a:br>
              <a:rPr lang="tr-TR" dirty="0" smtClean="0"/>
            </a:br>
            <a:r>
              <a:rPr lang="tr-TR" dirty="0" smtClean="0"/>
              <a:t>İlk olarak değişkenlerin tanımlayıcı istatistikleri hesaplanmış, ardından </a:t>
            </a:r>
            <a:r>
              <a:rPr lang="tr-TR" b="1" dirty="0" smtClean="0"/>
              <a:t>tek değişkenli (</a:t>
            </a:r>
            <a:r>
              <a:rPr lang="tr-TR" b="1" dirty="0" err="1" smtClean="0"/>
              <a:t>univariate</a:t>
            </a:r>
            <a:r>
              <a:rPr lang="tr-TR" b="1" dirty="0" smtClean="0"/>
              <a:t>)</a:t>
            </a:r>
            <a:r>
              <a:rPr lang="tr-TR" dirty="0" smtClean="0"/>
              <a:t> analizlerde anlamlı bulunan değişkenler (</a:t>
            </a:r>
            <a:r>
              <a:rPr lang="tr-TR" b="1" dirty="0" smtClean="0"/>
              <a:t>p &lt; 0.25</a:t>
            </a:r>
            <a:r>
              <a:rPr lang="tr-TR" dirty="0" smtClean="0"/>
              <a:t>) çok değişkenli (</a:t>
            </a:r>
            <a:r>
              <a:rPr lang="tr-TR" dirty="0" err="1" smtClean="0"/>
              <a:t>multivariate</a:t>
            </a:r>
            <a:r>
              <a:rPr lang="tr-TR" dirty="0" smtClean="0"/>
              <a:t>) </a:t>
            </a:r>
            <a:r>
              <a:rPr lang="tr-TR" b="1" dirty="0" smtClean="0"/>
              <a:t>lojistik regresyon modeline</a:t>
            </a:r>
            <a:r>
              <a:rPr lang="tr-TR" dirty="0" smtClean="0"/>
              <a:t> dahil edilmiştir.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098156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680</Words>
  <Application>Microsoft Office PowerPoint</Application>
  <PresentationFormat>Geniş ekran</PresentationFormat>
  <Paragraphs>145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Kesitsel Araştırma (Cross-sectional Study)Yöntemi</vt:lpstr>
      <vt:lpstr>Kesitsel Araştırma Yöntemi</vt:lpstr>
      <vt:lpstr>Kesitsel Araştırma Yöntem</vt:lpstr>
      <vt:lpstr>Kesitsel Araştırma Yöntemi</vt:lpstr>
      <vt:lpstr>Kesitsel Araştırma Yöntemi</vt:lpstr>
      <vt:lpstr>Örnek Kesitsel Araştırma Yöntemi </vt:lpstr>
      <vt:lpstr>Örnek Kesitsel Araştırma Yöntemi </vt:lpstr>
      <vt:lpstr>Örnek Kesitsel Araştırma Yöntemi </vt:lpstr>
      <vt:lpstr>Örnek Kesitsel Araştırma Yöntemi </vt:lpstr>
      <vt:lpstr>Örnek Kesitsel Araştırma Yöntemi </vt:lpstr>
      <vt:lpstr>Örnek Kesitsel Araştırma Yöntemi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Kesitsel Araştırma (Cross-sectional Study)Yöntemi</dc:title>
  <dc:creator>Safa Gürcan</dc:creator>
  <cp:lastModifiedBy>Safa Gürcan</cp:lastModifiedBy>
  <cp:revision>5</cp:revision>
  <dcterms:created xsi:type="dcterms:W3CDTF">2025-11-10T06:57:37Z</dcterms:created>
  <dcterms:modified xsi:type="dcterms:W3CDTF">2025-11-10T07:24:05Z</dcterms:modified>
</cp:coreProperties>
</file>